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74" autoAdjust="0"/>
    <p:restoredTop sz="94660"/>
  </p:normalViewPr>
  <p:slideViewPr>
    <p:cSldViewPr snapToGrid="0">
      <p:cViewPr varScale="1">
        <p:scale>
          <a:sx n="87" d="100"/>
          <a:sy n="87" d="100"/>
        </p:scale>
        <p:origin x="88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PE"/>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22/06/2016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41914371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22/06/2016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204588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22/06/2016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937629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22/06/2016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163501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F25337F1-7D42-4E95-94F6-DBCDA9746A7D}" type="datetimeFigureOut">
              <a:rPr lang="es-PE" smtClean="0"/>
              <a:t>22/06/2016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2656857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fecha 4"/>
          <p:cNvSpPr>
            <a:spLocks noGrp="1"/>
          </p:cNvSpPr>
          <p:nvPr>
            <p:ph type="dt" sz="half" idx="10"/>
          </p:nvPr>
        </p:nvSpPr>
        <p:spPr/>
        <p:txBody>
          <a:bodyPr/>
          <a:lstStyle/>
          <a:p>
            <a:fld id="{F25337F1-7D42-4E95-94F6-DBCDA9746A7D}" type="datetimeFigureOut">
              <a:rPr lang="es-PE" smtClean="0"/>
              <a:t>22/06/2016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4085546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Marcador de fecha 6"/>
          <p:cNvSpPr>
            <a:spLocks noGrp="1"/>
          </p:cNvSpPr>
          <p:nvPr>
            <p:ph type="dt" sz="half" idx="10"/>
          </p:nvPr>
        </p:nvSpPr>
        <p:spPr/>
        <p:txBody>
          <a:bodyPr/>
          <a:lstStyle/>
          <a:p>
            <a:fld id="{F25337F1-7D42-4E95-94F6-DBCDA9746A7D}" type="datetimeFigureOut">
              <a:rPr lang="es-PE" smtClean="0"/>
              <a:t>22/06/2016</a:t>
            </a:fld>
            <a:endParaRPr lang="es-PE"/>
          </a:p>
        </p:txBody>
      </p:sp>
      <p:sp>
        <p:nvSpPr>
          <p:cNvPr id="8" name="Marcador de pie de página 7"/>
          <p:cNvSpPr>
            <a:spLocks noGrp="1"/>
          </p:cNvSpPr>
          <p:nvPr>
            <p:ph type="ftr" sz="quarter" idx="11"/>
          </p:nvPr>
        </p:nvSpPr>
        <p:spPr/>
        <p:txBody>
          <a:bodyPr/>
          <a:lstStyle/>
          <a:p>
            <a:endParaRPr lang="es-PE"/>
          </a:p>
        </p:txBody>
      </p:sp>
      <p:sp>
        <p:nvSpPr>
          <p:cNvPr id="9" name="Marcador de número de diapositiva 8"/>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653466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fecha 2"/>
          <p:cNvSpPr>
            <a:spLocks noGrp="1"/>
          </p:cNvSpPr>
          <p:nvPr>
            <p:ph type="dt" sz="half" idx="10"/>
          </p:nvPr>
        </p:nvSpPr>
        <p:spPr/>
        <p:txBody>
          <a:bodyPr/>
          <a:lstStyle/>
          <a:p>
            <a:fld id="{F25337F1-7D42-4E95-94F6-DBCDA9746A7D}" type="datetimeFigureOut">
              <a:rPr lang="es-PE" smtClean="0"/>
              <a:t>22/06/2016</a:t>
            </a:fld>
            <a:endParaRPr lang="es-PE"/>
          </a:p>
        </p:txBody>
      </p:sp>
      <p:sp>
        <p:nvSpPr>
          <p:cNvPr id="4" name="Marcador de pie de página 3"/>
          <p:cNvSpPr>
            <a:spLocks noGrp="1"/>
          </p:cNvSpPr>
          <p:nvPr>
            <p:ph type="ftr" sz="quarter" idx="11"/>
          </p:nvPr>
        </p:nvSpPr>
        <p:spPr/>
        <p:txBody>
          <a:bodyPr/>
          <a:lstStyle/>
          <a:p>
            <a:endParaRPr lang="es-PE"/>
          </a:p>
        </p:txBody>
      </p:sp>
      <p:sp>
        <p:nvSpPr>
          <p:cNvPr id="5" name="Marcador de número de diapositiva 4"/>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443939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25337F1-7D42-4E95-94F6-DBCDA9746A7D}" type="datetimeFigureOut">
              <a:rPr lang="es-PE" smtClean="0"/>
              <a:t>22/06/2016</a:t>
            </a:fld>
            <a:endParaRPr lang="es-PE"/>
          </a:p>
        </p:txBody>
      </p:sp>
      <p:sp>
        <p:nvSpPr>
          <p:cNvPr id="3" name="Marcador de pie de página 2"/>
          <p:cNvSpPr>
            <a:spLocks noGrp="1"/>
          </p:cNvSpPr>
          <p:nvPr>
            <p:ph type="ftr" sz="quarter" idx="11"/>
          </p:nvPr>
        </p:nvSpPr>
        <p:spPr/>
        <p:txBody>
          <a:bodyPr/>
          <a:lstStyle/>
          <a:p>
            <a:endParaRPr lang="es-PE"/>
          </a:p>
        </p:txBody>
      </p:sp>
      <p:sp>
        <p:nvSpPr>
          <p:cNvPr id="4" name="Marcador de número de diapositiva 3"/>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882655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25337F1-7D42-4E95-94F6-DBCDA9746A7D}" type="datetimeFigureOut">
              <a:rPr lang="es-PE" smtClean="0"/>
              <a:t>22/06/2016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488325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25337F1-7D42-4E95-94F6-DBCDA9746A7D}" type="datetimeFigureOut">
              <a:rPr lang="es-PE" smtClean="0"/>
              <a:t>22/06/2016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967400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5337F1-7D42-4E95-94F6-DBCDA9746A7D}" type="datetimeFigureOut">
              <a:rPr lang="es-PE" smtClean="0"/>
              <a:t>22/06/2016</a:t>
            </a:fld>
            <a:endParaRPr lang="es-PE"/>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11A633-7E8F-4D16-8D93-70DE317B6EA0}" type="slidenum">
              <a:rPr lang="es-PE" smtClean="0"/>
              <a:t>‹Nº›</a:t>
            </a:fld>
            <a:endParaRPr lang="es-PE"/>
          </a:p>
        </p:txBody>
      </p:sp>
    </p:spTree>
    <p:extLst>
      <p:ext uri="{BB962C8B-B14F-4D97-AF65-F5344CB8AC3E}">
        <p14:creationId xmlns:p14="http://schemas.microsoft.com/office/powerpoint/2010/main" val="8691107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
        <p:nvSpPr>
          <p:cNvPr id="16" name="Rectángulo 15"/>
          <p:cNvSpPr/>
          <p:nvPr/>
        </p:nvSpPr>
        <p:spPr>
          <a:xfrm>
            <a:off x="276821" y="1196919"/>
            <a:ext cx="9992299" cy="464871"/>
          </a:xfrm>
          <a:prstGeom prst="rect">
            <a:avLst/>
          </a:prstGeom>
        </p:spPr>
        <p:txBody>
          <a:bodyPr wrap="square">
            <a:spAutoFit/>
          </a:bodyPr>
          <a:lstStyle/>
          <a:p>
            <a:pPr algn="just">
              <a:lnSpc>
                <a:spcPct val="150000"/>
              </a:lnSpc>
              <a:spcBef>
                <a:spcPts val="1600"/>
              </a:spcBef>
              <a:spcAft>
                <a:spcPts val="0"/>
              </a:spcAft>
            </a:pPr>
            <a:r>
              <a:rPr lang="es-PE" b="1" kern="0" cap="all" spc="20" dirty="0" smtClean="0">
                <a:solidFill>
                  <a:schemeClr val="accent1">
                    <a:lumMod val="50000"/>
                  </a:schemeClr>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CASO 5:</a:t>
            </a:r>
            <a:r>
              <a:rPr lang="es-PE" sz="1600" b="1" kern="0" cap="all" spc="20" dirty="0" smtClean="0">
                <a:solidFill>
                  <a:schemeClr val="accent1">
                    <a:lumMod val="50000"/>
                  </a:schemeClr>
                </a:solidFill>
                <a:effectLst/>
                <a:latin typeface="Calibri Light" panose="020F0302020204030204" pitchFamily="34" charset="0"/>
                <a:ea typeface="Times New Roman" panose="02020603050405020304" pitchFamily="18" charset="0"/>
                <a:cs typeface="Times New Roman" panose="02020603050405020304" pitchFamily="18" charset="0"/>
              </a:rPr>
              <a:t> </a:t>
            </a:r>
            <a:r>
              <a:rPr lang="es-PE" b="1" kern="0" cap="all" spc="20" dirty="0">
                <a:solidFill>
                  <a:schemeClr val="accent1">
                    <a:lumMod val="50000"/>
                  </a:schemeClr>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PROCESO ARBITRAL ENTABLADO POR UNA ENTIDAD PÚBLICA A UNA EMPRESA PRIVADA</a:t>
            </a:r>
          </a:p>
        </p:txBody>
      </p:sp>
      <p:graphicFrame>
        <p:nvGraphicFramePr>
          <p:cNvPr id="17" name="Tabla 16"/>
          <p:cNvGraphicFramePr>
            <a:graphicFrameLocks noGrp="1"/>
          </p:cNvGraphicFramePr>
          <p:nvPr>
            <p:extLst>
              <p:ext uri="{D42A27DB-BD31-4B8C-83A1-F6EECF244321}">
                <p14:modId xmlns:p14="http://schemas.microsoft.com/office/powerpoint/2010/main" val="227712751"/>
              </p:ext>
            </p:extLst>
          </p:nvPr>
        </p:nvGraphicFramePr>
        <p:xfrm>
          <a:off x="314921" y="2014024"/>
          <a:ext cx="6652170" cy="2087880"/>
        </p:xfrm>
        <a:graphic>
          <a:graphicData uri="http://schemas.openxmlformats.org/drawingml/2006/table">
            <a:tbl>
              <a:tblPr firstRow="1" firstCol="1" bandRow="1">
                <a:tableStyleId>{125E5076-3810-47DD-B79F-674D7AD40C01}</a:tableStyleId>
              </a:tblPr>
              <a:tblGrid>
                <a:gridCol w="6652170"/>
              </a:tblGrid>
              <a:tr h="160020">
                <a:tc>
                  <a:txBody>
                    <a:bodyPr/>
                    <a:lstStyle/>
                    <a:p>
                      <a:pPr algn="l">
                        <a:lnSpc>
                          <a:spcPct val="150000"/>
                        </a:lnSpc>
                        <a:spcAft>
                          <a:spcPts val="0"/>
                        </a:spcAft>
                      </a:pPr>
                      <a:r>
                        <a:rPr lang="es-PE" sz="2000" b="0" kern="1200" dirty="0">
                          <a:solidFill>
                            <a:schemeClr val="lt1"/>
                          </a:solidFill>
                          <a:effectLst/>
                          <a:latin typeface="Calibri" panose="020F0502020204030204" pitchFamily="34" charset="0"/>
                          <a:ea typeface="Times New Roman" panose="02020603050405020304" pitchFamily="18" charset="0"/>
                          <a:cs typeface="Times New Roman" panose="02020603050405020304" pitchFamily="18" charset="0"/>
                        </a:rPr>
                        <a:t>ESCENARIO</a:t>
                      </a:r>
                    </a:p>
                  </a:txBody>
                  <a:tcPr marL="68580" marR="68580" marT="0" marB="0" anchor="ctr"/>
                </a:tc>
              </a:tr>
              <a:tr h="649605">
                <a:tc>
                  <a:txBody>
                    <a:bodyPr/>
                    <a:lstStyle/>
                    <a:p>
                      <a:pPr marL="0" lvl="0" indent="0" algn="just">
                        <a:lnSpc>
                          <a:spcPct val="107000"/>
                        </a:lnSpc>
                        <a:spcAft>
                          <a:spcPts val="1000"/>
                        </a:spcAft>
                        <a:buFont typeface="Wingdings" panose="05000000000000000000" pitchFamily="2" charset="2"/>
                        <a:buNone/>
                      </a:pPr>
                      <a:r>
                        <a:rPr lang="es-PE" sz="2000" b="0" kern="1200" dirty="0" smtClean="0">
                          <a:solidFill>
                            <a:schemeClr val="lt1"/>
                          </a:solidFill>
                          <a:effectLst/>
                          <a:latin typeface="Calibri" panose="020F0502020204030204" pitchFamily="34" charset="0"/>
                          <a:ea typeface="Times New Roman" panose="02020603050405020304" pitchFamily="18" charset="0"/>
                          <a:cs typeface="Times New Roman" panose="02020603050405020304" pitchFamily="18" charset="0"/>
                        </a:rPr>
                        <a:t>Una entidad pública entabló una demanda arbitral a una empresa privada, solicitando una indemnización de S/ 250,000 por daños y perjuicios. La demanda aún no tiene un laudo (sentencia), y existe probabilidad, de acuerdo con la Procuraduría de la entidad, de ganar el proceso arbitral.</a:t>
                      </a:r>
                      <a:endParaRPr lang="es-PE" sz="2000" b="0" kern="1200" dirty="0">
                        <a:solidFill>
                          <a:schemeClr val="lt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graphicFrame>
        <p:nvGraphicFramePr>
          <p:cNvPr id="19" name="Tabla 18"/>
          <p:cNvGraphicFramePr>
            <a:graphicFrameLocks noGrp="1"/>
          </p:cNvGraphicFramePr>
          <p:nvPr>
            <p:extLst>
              <p:ext uri="{D42A27DB-BD31-4B8C-83A1-F6EECF244321}">
                <p14:modId xmlns:p14="http://schemas.microsoft.com/office/powerpoint/2010/main" val="2839331165"/>
              </p:ext>
            </p:extLst>
          </p:nvPr>
        </p:nvGraphicFramePr>
        <p:xfrm>
          <a:off x="276821" y="4374101"/>
          <a:ext cx="6643201" cy="778510"/>
        </p:xfrm>
        <a:graphic>
          <a:graphicData uri="http://schemas.openxmlformats.org/drawingml/2006/table">
            <a:tbl>
              <a:tblPr firstRow="1" firstCol="1" bandRow="1">
                <a:tableStyleId>{125E5076-3810-47DD-B79F-674D7AD40C01}</a:tableStyleId>
              </a:tblPr>
              <a:tblGrid>
                <a:gridCol w="6643201"/>
              </a:tblGrid>
              <a:tr h="279400">
                <a:tc>
                  <a:txBody>
                    <a:bodyPr/>
                    <a:lstStyle/>
                    <a:p>
                      <a:pPr algn="l">
                        <a:lnSpc>
                          <a:spcPct val="150000"/>
                        </a:lnSpc>
                        <a:spcAft>
                          <a:spcPts val="0"/>
                        </a:spcAft>
                      </a:pPr>
                      <a:r>
                        <a:rPr lang="es-PE" sz="1600" b="1" kern="1200" dirty="0">
                          <a:solidFill>
                            <a:schemeClr val="lt1"/>
                          </a:solidFill>
                          <a:effectLst/>
                          <a:latin typeface="+mn-lt"/>
                          <a:ea typeface="+mn-ea"/>
                          <a:cs typeface="+mn-cs"/>
                        </a:rPr>
                        <a:t>SE PIDE </a:t>
                      </a:r>
                    </a:p>
                  </a:txBody>
                  <a:tcPr marL="68580" marR="68580" marT="0" marB="0" anchor="ctr"/>
                </a:tc>
              </a:tr>
              <a:tr h="412750">
                <a:tc>
                  <a:txBody>
                    <a:bodyPr/>
                    <a:lstStyle/>
                    <a:p>
                      <a:pPr algn="just">
                        <a:spcAft>
                          <a:spcPts val="0"/>
                        </a:spcAft>
                      </a:pPr>
                      <a:r>
                        <a:rPr lang="es-ES" sz="2000" b="0" kern="1200" dirty="0">
                          <a:solidFill>
                            <a:schemeClr val="lt1"/>
                          </a:solidFill>
                          <a:effectLst/>
                          <a:latin typeface="Calibri" panose="020F0502020204030204" pitchFamily="34" charset="0"/>
                          <a:ea typeface="Times New Roman" panose="02020603050405020304" pitchFamily="18" charset="0"/>
                          <a:cs typeface="Times New Roman" panose="02020603050405020304" pitchFamily="18" charset="0"/>
                        </a:rPr>
                        <a:t>Efectuar los registros contables respectivos.</a:t>
                      </a:r>
                      <a:endParaRPr lang="es-PE" sz="2000" b="0" kern="1200" dirty="0">
                        <a:solidFill>
                          <a:schemeClr val="lt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pic>
        <p:nvPicPr>
          <p:cNvPr id="18" name="Imagen 17"/>
          <p:cNvPicPr>
            <a:picLocks noChangeAspect="1"/>
          </p:cNvPicPr>
          <p:nvPr/>
        </p:nvPicPr>
        <p:blipFill rotWithShape="1">
          <a:blip r:embed="rId3">
            <a:biLevel thresh="25000"/>
          </a:blip>
          <a:srcRect l="11619" t="33873" r="46000" b="26000"/>
          <a:stretch/>
        </p:blipFill>
        <p:spPr>
          <a:xfrm>
            <a:off x="7207652" y="2366868"/>
            <a:ext cx="4331202" cy="2306730"/>
          </a:xfrm>
          <a:prstGeom prst="rect">
            <a:avLst/>
          </a:prstGeom>
        </p:spPr>
      </p:pic>
    </p:spTree>
    <p:extLst>
      <p:ext uri="{BB962C8B-B14F-4D97-AF65-F5344CB8AC3E}">
        <p14:creationId xmlns:p14="http://schemas.microsoft.com/office/powerpoint/2010/main" val="2453972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2000" fill="hold"/>
                                        <p:tgtEl>
                                          <p:spTgt spid="17"/>
                                        </p:tgtEl>
                                        <p:attrNameLst>
                                          <p:attrName>ppt_x</p:attrName>
                                        </p:attrNameLst>
                                      </p:cBhvr>
                                      <p:tavLst>
                                        <p:tav tm="0">
                                          <p:val>
                                            <p:strVal val="#ppt_x"/>
                                          </p:val>
                                        </p:tav>
                                        <p:tav tm="100000">
                                          <p:val>
                                            <p:strVal val="#ppt_x"/>
                                          </p:val>
                                        </p:tav>
                                      </p:tavLst>
                                    </p:anim>
                                    <p:anim calcmode="lin" valueType="num">
                                      <p:cBhvr additive="base">
                                        <p:cTn id="14" dur="2000" fill="hold"/>
                                        <p:tgtEl>
                                          <p:spTgt spid="17"/>
                                        </p:tgtEl>
                                        <p:attrNameLst>
                                          <p:attrName>ppt_y</p:attrName>
                                        </p:attrNameLst>
                                      </p:cBhvr>
                                      <p:tavLst>
                                        <p:tav tm="0">
                                          <p:val>
                                            <p:strVal val="1+#ppt_h/2"/>
                                          </p:val>
                                        </p:tav>
                                        <p:tav tm="100000">
                                          <p:val>
                                            <p:strVal val="#ppt_y"/>
                                          </p:val>
                                        </p:tav>
                                      </p:tavLst>
                                    </p:anim>
                                  </p:childTnLst>
                                </p:cTn>
                              </p:par>
                            </p:childTnLst>
                          </p:cTn>
                        </p:par>
                        <p:par>
                          <p:cTn id="15" fill="hold">
                            <p:stCondLst>
                              <p:cond delay="2000"/>
                            </p:stCondLst>
                            <p:childTnLst>
                              <p:par>
                                <p:cTn id="16" presetID="49" presetClass="entr" presetSubtype="0" decel="100000"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ppt_w</p:attrName>
                                        </p:attrNameLst>
                                      </p:cBhvr>
                                      <p:tavLst>
                                        <p:tav tm="0">
                                          <p:val>
                                            <p:fltVal val="0"/>
                                          </p:val>
                                        </p:tav>
                                        <p:tav tm="100000">
                                          <p:val>
                                            <p:strVal val="#ppt_w"/>
                                          </p:val>
                                        </p:tav>
                                      </p:tavLst>
                                    </p:anim>
                                    <p:anim calcmode="lin" valueType="num">
                                      <p:cBhvr>
                                        <p:cTn id="19" dur="500" fill="hold"/>
                                        <p:tgtEl>
                                          <p:spTgt spid="19"/>
                                        </p:tgtEl>
                                        <p:attrNameLst>
                                          <p:attrName>ppt_h</p:attrName>
                                        </p:attrNameLst>
                                      </p:cBhvr>
                                      <p:tavLst>
                                        <p:tav tm="0">
                                          <p:val>
                                            <p:fltVal val="0"/>
                                          </p:val>
                                        </p:tav>
                                        <p:tav tm="100000">
                                          <p:val>
                                            <p:strVal val="#ppt_h"/>
                                          </p:val>
                                        </p:tav>
                                      </p:tavLst>
                                    </p:anim>
                                    <p:anim calcmode="lin" valueType="num">
                                      <p:cBhvr>
                                        <p:cTn id="20" dur="500" fill="hold"/>
                                        <p:tgtEl>
                                          <p:spTgt spid="19"/>
                                        </p:tgtEl>
                                        <p:attrNameLst>
                                          <p:attrName>style.rotation</p:attrName>
                                        </p:attrNameLst>
                                      </p:cBhvr>
                                      <p:tavLst>
                                        <p:tav tm="0">
                                          <p:val>
                                            <p:fltVal val="360"/>
                                          </p:val>
                                        </p:tav>
                                        <p:tav tm="100000">
                                          <p:val>
                                            <p:fltVal val="0"/>
                                          </p:val>
                                        </p:tav>
                                      </p:tavLst>
                                    </p:anim>
                                    <p:animEffect transition="in" filter="fade">
                                      <p:cBhvr>
                                        <p:cTn id="21" dur="500"/>
                                        <p:tgtEl>
                                          <p:spTgt spid="19"/>
                                        </p:tgtEl>
                                      </p:cBhvr>
                                    </p:animEffect>
                                  </p:childTnLst>
                                </p:cTn>
                              </p:par>
                              <p:par>
                                <p:cTn id="22" presetID="55" presetClass="entr" presetSubtype="0"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1000" fill="hold"/>
                                        <p:tgtEl>
                                          <p:spTgt spid="18"/>
                                        </p:tgtEl>
                                        <p:attrNameLst>
                                          <p:attrName>ppt_w</p:attrName>
                                        </p:attrNameLst>
                                      </p:cBhvr>
                                      <p:tavLst>
                                        <p:tav tm="0">
                                          <p:val>
                                            <p:strVal val="#ppt_w*0.70"/>
                                          </p:val>
                                        </p:tav>
                                        <p:tav tm="100000">
                                          <p:val>
                                            <p:strVal val="#ppt_w"/>
                                          </p:val>
                                        </p:tav>
                                      </p:tavLst>
                                    </p:anim>
                                    <p:anim calcmode="lin" valueType="num">
                                      <p:cBhvr>
                                        <p:cTn id="25" dur="1000" fill="hold"/>
                                        <p:tgtEl>
                                          <p:spTgt spid="18"/>
                                        </p:tgtEl>
                                        <p:attrNameLst>
                                          <p:attrName>ppt_h</p:attrName>
                                        </p:attrNameLst>
                                      </p:cBhvr>
                                      <p:tavLst>
                                        <p:tav tm="0">
                                          <p:val>
                                            <p:strVal val="#ppt_h"/>
                                          </p:val>
                                        </p:tav>
                                        <p:tav tm="100000">
                                          <p:val>
                                            <p:strVal val="#ppt_h"/>
                                          </p:val>
                                        </p:tav>
                                      </p:tavLst>
                                    </p:anim>
                                    <p:animEffect transition="in" filter="fade">
                                      <p:cBhvr>
                                        <p:cTn id="26"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6" name="Tabla 15"/>
          <p:cNvGraphicFramePr>
            <a:graphicFrameLocks noGrp="1"/>
          </p:cNvGraphicFramePr>
          <p:nvPr>
            <p:extLst>
              <p:ext uri="{D42A27DB-BD31-4B8C-83A1-F6EECF244321}">
                <p14:modId xmlns:p14="http://schemas.microsoft.com/office/powerpoint/2010/main" val="1558172249"/>
              </p:ext>
            </p:extLst>
          </p:nvPr>
        </p:nvGraphicFramePr>
        <p:xfrm>
          <a:off x="267369" y="1295152"/>
          <a:ext cx="3974125" cy="4681701"/>
        </p:xfrm>
        <a:graphic>
          <a:graphicData uri="http://schemas.openxmlformats.org/drawingml/2006/table">
            <a:tbl>
              <a:tblPr firstRow="1" firstCol="1" bandRow="1">
                <a:tableStyleId>{125E5076-3810-47DD-B79F-674D7AD40C01}</a:tableStyleId>
              </a:tblPr>
              <a:tblGrid>
                <a:gridCol w="3974125"/>
              </a:tblGrid>
              <a:tr h="414501">
                <a:tc>
                  <a:txBody>
                    <a:bodyPr/>
                    <a:lstStyle/>
                    <a:p>
                      <a:pPr algn="l">
                        <a:lnSpc>
                          <a:spcPct val="150000"/>
                        </a:lnSpc>
                        <a:spcAft>
                          <a:spcPts val="0"/>
                        </a:spcAft>
                      </a:pPr>
                      <a:r>
                        <a:rPr lang="es-PE" sz="1600" dirty="0" smtClean="0">
                          <a:effectLst/>
                        </a:rPr>
                        <a:t>DESARROLLO</a:t>
                      </a:r>
                      <a:endParaRPr lang="es-PE"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538385">
                <a:tc>
                  <a:txBody>
                    <a:bodyPr/>
                    <a:lstStyle/>
                    <a:p>
                      <a:pPr algn="just"/>
                      <a:r>
                        <a:rPr lang="es-PE" sz="2000" b="0" kern="1200" dirty="0" smtClean="0">
                          <a:solidFill>
                            <a:schemeClr val="lt1"/>
                          </a:solidFill>
                          <a:effectLst/>
                          <a:latin typeface="Calibri" panose="020F0502020204030204" pitchFamily="34" charset="0"/>
                          <a:ea typeface="Times New Roman" panose="02020603050405020304" pitchFamily="18" charset="0"/>
                          <a:cs typeface="Times New Roman" panose="02020603050405020304" pitchFamily="18" charset="0"/>
                        </a:rPr>
                        <a:t>En el presente caso, nos encontramos ante un activo contingente ya que se tiene la probabilidad de ganar el proceso arbitral; sin embargo, no es prácticamente cierto dicho escenario favorable; la certeza se configurará cuando se haya emitido el laudo a favor de la entidad pública, y en este escenario futuro, deberá registrarse el activo (cuenta por cobrar) con abono a ingresos del ejercicio.</a:t>
                      </a:r>
                    </a:p>
                    <a:p>
                      <a:pPr algn="just"/>
                      <a:r>
                        <a:rPr lang="es-PE" sz="2000" b="0" kern="1200" dirty="0" smtClean="0">
                          <a:solidFill>
                            <a:schemeClr val="lt1"/>
                          </a:solidFill>
                          <a:effectLst/>
                          <a:latin typeface="Calibri" panose="020F0502020204030204" pitchFamily="34" charset="0"/>
                          <a:ea typeface="Times New Roman" panose="02020603050405020304" pitchFamily="18" charset="0"/>
                          <a:cs typeface="Times New Roman" panose="02020603050405020304" pitchFamily="18" charset="0"/>
                        </a:rPr>
                        <a:t>La Nota de Contabilidad por el activo contingente sería como sigue:</a:t>
                      </a:r>
                      <a:endParaRPr lang="es-PE" sz="2000" b="0" kern="1200" dirty="0">
                        <a:solidFill>
                          <a:schemeClr val="lt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2" name="Rectángulo 1"/>
          <p:cNvSpPr/>
          <p:nvPr/>
        </p:nvSpPr>
        <p:spPr>
          <a:xfrm>
            <a:off x="4414837" y="1264343"/>
            <a:ext cx="6715125" cy="464871"/>
          </a:xfrm>
          <a:prstGeom prst="rect">
            <a:avLst/>
          </a:prstGeom>
        </p:spPr>
        <p:txBody>
          <a:bodyPr wrap="square">
            <a:spAutoFit/>
          </a:bodyPr>
          <a:lstStyle/>
          <a:p>
            <a:pPr algn="just">
              <a:lnSpc>
                <a:spcPct val="150000"/>
              </a:lnSpc>
            </a:pPr>
            <a:r>
              <a:rPr lang="es-PE" dirty="0">
                <a:latin typeface="Calibri" panose="020F0502020204030204" pitchFamily="34" charset="0"/>
                <a:ea typeface="Calibri" panose="020F0502020204030204" pitchFamily="34" charset="0"/>
                <a:cs typeface="Times New Roman" panose="02020603050405020304" pitchFamily="18" charset="0"/>
              </a:rPr>
              <a:t>La Nota de Contabilidad por el </a:t>
            </a:r>
            <a:r>
              <a:rPr lang="es-PE" dirty="0" smtClean="0">
                <a:latin typeface="Calibri" panose="020F0502020204030204" pitchFamily="34" charset="0"/>
                <a:ea typeface="Calibri" panose="020F0502020204030204" pitchFamily="34" charset="0"/>
                <a:cs typeface="Times New Roman" panose="02020603050405020304" pitchFamily="18" charset="0"/>
              </a:rPr>
              <a:t>activo contingente </a:t>
            </a:r>
            <a:r>
              <a:rPr lang="es-PE" dirty="0">
                <a:latin typeface="Calibri" panose="020F0502020204030204" pitchFamily="34" charset="0"/>
                <a:ea typeface="Calibri" panose="020F0502020204030204" pitchFamily="34" charset="0"/>
                <a:cs typeface="Times New Roman" panose="02020603050405020304" pitchFamily="18" charset="0"/>
              </a:rPr>
              <a:t>sería como sigue:</a:t>
            </a:r>
            <a:endParaRPr lang="es-PE"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7" name="Imagen 16"/>
          <p:cNvPicPr/>
          <p:nvPr/>
        </p:nvPicPr>
        <p:blipFill rotWithShape="1">
          <a:blip r:embed="rId3"/>
          <a:srcRect l="24759" t="20014" r="24880" b="54227"/>
          <a:stretch/>
        </p:blipFill>
        <p:spPr bwMode="auto">
          <a:xfrm>
            <a:off x="4414837" y="1966817"/>
            <a:ext cx="7557849" cy="2472981"/>
          </a:xfrm>
          <a:prstGeom prst="rect">
            <a:avLst/>
          </a:prstGeom>
          <a:ln>
            <a:solidFill>
              <a:schemeClr val="tx1"/>
            </a:solidFill>
          </a:ln>
          <a:extLst>
            <a:ext uri="{53640926-AAD7-44D8-BBD7-CCE9431645EC}">
              <a14:shadowObscured xmlns:a14="http://schemas.microsoft.com/office/drawing/2010/main"/>
            </a:ext>
          </a:extLst>
        </p:spPr>
      </p:pic>
      <p:sp>
        <p:nvSpPr>
          <p:cNvPr id="3" name="Rectángulo 2"/>
          <p:cNvSpPr/>
          <p:nvPr/>
        </p:nvSpPr>
        <p:spPr>
          <a:xfrm>
            <a:off x="5033962" y="4859254"/>
            <a:ext cx="6096000" cy="1200329"/>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just"/>
            <a:r>
              <a:rPr lang="es-PE" dirty="0" smtClean="0">
                <a:latin typeface="Calibri" panose="020F0502020204030204" pitchFamily="34" charset="0"/>
                <a:ea typeface="Calibri" panose="020F0502020204030204" pitchFamily="34" charset="0"/>
                <a:cs typeface="Times New Roman" panose="02020603050405020304" pitchFamily="18" charset="0"/>
              </a:rPr>
              <a:t>Este </a:t>
            </a:r>
            <a:r>
              <a:rPr lang="es-PE" dirty="0">
                <a:latin typeface="Calibri" panose="020F0502020204030204" pitchFamily="34" charset="0"/>
                <a:ea typeface="Calibri" panose="020F0502020204030204" pitchFamily="34" charset="0"/>
                <a:cs typeface="Times New Roman" panose="02020603050405020304" pitchFamily="18" charset="0"/>
              </a:rPr>
              <a:t>activo contingente deberá revelarse en notas a los Estados Financieros, ya que es </a:t>
            </a:r>
            <a:r>
              <a:rPr lang="es-PE" u="sng" dirty="0">
                <a:latin typeface="Calibri" panose="020F0502020204030204" pitchFamily="34" charset="0"/>
                <a:ea typeface="Calibri" panose="020F0502020204030204" pitchFamily="34" charset="0"/>
                <a:cs typeface="Times New Roman" panose="02020603050405020304" pitchFamily="18" charset="0"/>
              </a:rPr>
              <a:t>probable</a:t>
            </a:r>
            <a:r>
              <a:rPr lang="es-PE" dirty="0">
                <a:latin typeface="Calibri" panose="020F0502020204030204" pitchFamily="34" charset="0"/>
                <a:ea typeface="Calibri" panose="020F0502020204030204" pitchFamily="34" charset="0"/>
                <a:cs typeface="Times New Roman" panose="02020603050405020304" pitchFamily="18" charset="0"/>
              </a:rPr>
              <a:t> que llegue o ingrese a la entidad pública la indemnización, de acuerdo con la Procuraduría de la entidad pública. </a:t>
            </a:r>
            <a:endParaRPr lang="es-PE" dirty="0"/>
          </a:p>
        </p:txBody>
      </p:sp>
    </p:spTree>
    <p:extLst>
      <p:ext uri="{BB962C8B-B14F-4D97-AF65-F5344CB8AC3E}">
        <p14:creationId xmlns:p14="http://schemas.microsoft.com/office/powerpoint/2010/main" val="59484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2000" fill="hold"/>
                                        <p:tgtEl>
                                          <p:spTgt spid="16"/>
                                        </p:tgtEl>
                                        <p:attrNameLst>
                                          <p:attrName>ppt_w</p:attrName>
                                        </p:attrNameLst>
                                      </p:cBhvr>
                                      <p:tavLst>
                                        <p:tav tm="0">
                                          <p:val>
                                            <p:strVal val="#ppt_w+.3"/>
                                          </p:val>
                                        </p:tav>
                                        <p:tav tm="100000">
                                          <p:val>
                                            <p:strVal val="#ppt_w"/>
                                          </p:val>
                                        </p:tav>
                                      </p:tavLst>
                                    </p:anim>
                                    <p:anim calcmode="lin" valueType="num">
                                      <p:cBhvr>
                                        <p:cTn id="8" dur="2000" fill="hold"/>
                                        <p:tgtEl>
                                          <p:spTgt spid="16"/>
                                        </p:tgtEl>
                                        <p:attrNameLst>
                                          <p:attrName>ppt_h</p:attrName>
                                        </p:attrNameLst>
                                      </p:cBhvr>
                                      <p:tavLst>
                                        <p:tav tm="0">
                                          <p:val>
                                            <p:strVal val="#ppt_h"/>
                                          </p:val>
                                        </p:tav>
                                        <p:tav tm="100000">
                                          <p:val>
                                            <p:strVal val="#ppt_h"/>
                                          </p:val>
                                        </p:tav>
                                      </p:tavLst>
                                    </p:anim>
                                    <p:animEffect transition="in" filter="fade">
                                      <p:cBhvr>
                                        <p:cTn id="9"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6" name="Tabla 15"/>
          <p:cNvGraphicFramePr>
            <a:graphicFrameLocks noGrp="1"/>
          </p:cNvGraphicFramePr>
          <p:nvPr>
            <p:extLst>
              <p:ext uri="{D42A27DB-BD31-4B8C-83A1-F6EECF244321}">
                <p14:modId xmlns:p14="http://schemas.microsoft.com/office/powerpoint/2010/main" val="4224064266"/>
              </p:ext>
            </p:extLst>
          </p:nvPr>
        </p:nvGraphicFramePr>
        <p:xfrm>
          <a:off x="473180" y="1712306"/>
          <a:ext cx="6368295" cy="3108960"/>
        </p:xfrm>
        <a:graphic>
          <a:graphicData uri="http://schemas.openxmlformats.org/drawingml/2006/table">
            <a:tbl>
              <a:tblPr firstRow="1" firstCol="1" bandRow="1">
                <a:tableStyleId>{125E5076-3810-47DD-B79F-674D7AD40C01}</a:tableStyleId>
              </a:tblPr>
              <a:tblGrid>
                <a:gridCol w="6368295"/>
              </a:tblGrid>
              <a:tr h="297108">
                <a:tc>
                  <a:txBody>
                    <a:bodyPr/>
                    <a:lstStyle/>
                    <a:p>
                      <a:pPr algn="l">
                        <a:lnSpc>
                          <a:spcPct val="150000"/>
                        </a:lnSpc>
                        <a:spcAft>
                          <a:spcPts val="0"/>
                        </a:spcAft>
                      </a:pPr>
                      <a:r>
                        <a:rPr lang="es-PE" sz="1600" dirty="0" smtClean="0">
                          <a:effectLst/>
                        </a:rPr>
                        <a:t>CONCLUSIONES</a:t>
                      </a:r>
                      <a:endParaRPr lang="es-PE"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170700">
                <a:tc>
                  <a:txBody>
                    <a:bodyPr/>
                    <a:lstStyle/>
                    <a:p>
                      <a:pPr algn="just">
                        <a:lnSpc>
                          <a:spcPct val="100000"/>
                        </a:lnSpc>
                      </a:pPr>
                      <a:r>
                        <a:rPr lang="es-PE" sz="1800" b="0" kern="1200" dirty="0" smtClean="0">
                          <a:solidFill>
                            <a:schemeClr val="lt1"/>
                          </a:solidFill>
                          <a:effectLst/>
                          <a:latin typeface="+mn-lt"/>
                          <a:ea typeface="+mn-ea"/>
                          <a:cs typeface="+mn-cs"/>
                        </a:rPr>
                        <a:t>Recordemos que el nivel de “probable” que tiene el activo contingente no es suficiente para reconocer un activo, ni su correspondiente ingreso (en cuentas patrimoniales), porque aún no es “prácticamente cierta” la llegada del dinero. En ese sentido, el reconocimiento del activo y su ingreso se producirá, para nuestro ejemplo, cuando exista el laudo (sentencia) arbitral a favor de la entidad pública. Hasta que ello ocurra, se registrará contablemente como un activo contingente en cuentas de orden, y se revelará en Notas a los Estados Financieros, en la medida que sea probable la llegada de recursos a la entidad.</a:t>
                      </a:r>
                      <a:endParaRPr lang="es-PE"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pic>
        <p:nvPicPr>
          <p:cNvPr id="15" name="Imagen 14"/>
          <p:cNvPicPr>
            <a:picLocks noChangeAspect="1"/>
          </p:cNvPicPr>
          <p:nvPr/>
        </p:nvPicPr>
        <p:blipFill rotWithShape="1">
          <a:blip r:embed="rId3">
            <a:biLevel thresh="25000"/>
          </a:blip>
          <a:srcRect l="11619" t="33873" r="46000" b="26000"/>
          <a:stretch/>
        </p:blipFill>
        <p:spPr>
          <a:xfrm>
            <a:off x="7207652" y="2168565"/>
            <a:ext cx="4331202" cy="2306730"/>
          </a:xfrm>
          <a:prstGeom prst="rect">
            <a:avLst/>
          </a:prstGeom>
        </p:spPr>
      </p:pic>
    </p:spTree>
    <p:extLst>
      <p:ext uri="{BB962C8B-B14F-4D97-AF65-F5344CB8AC3E}">
        <p14:creationId xmlns:p14="http://schemas.microsoft.com/office/powerpoint/2010/main" val="360703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1000"/>
                                        <p:tgtEl>
                                          <p:spTgt spid="16"/>
                                        </p:tgtEl>
                                      </p:cBhvr>
                                    </p:animEffect>
                                  </p:childTnLst>
                                </p:cTn>
                              </p:par>
                              <p:par>
                                <p:cTn id="8" presetID="55"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1000" fill="hold"/>
                                        <p:tgtEl>
                                          <p:spTgt spid="15"/>
                                        </p:tgtEl>
                                        <p:attrNameLst>
                                          <p:attrName>ppt_w</p:attrName>
                                        </p:attrNameLst>
                                      </p:cBhvr>
                                      <p:tavLst>
                                        <p:tav tm="0">
                                          <p:val>
                                            <p:strVal val="#ppt_w*0.70"/>
                                          </p:val>
                                        </p:tav>
                                        <p:tav tm="100000">
                                          <p:val>
                                            <p:strVal val="#ppt_w"/>
                                          </p:val>
                                        </p:tav>
                                      </p:tavLst>
                                    </p:anim>
                                    <p:anim calcmode="lin" valueType="num">
                                      <p:cBhvr>
                                        <p:cTn id="11" dur="1000" fill="hold"/>
                                        <p:tgtEl>
                                          <p:spTgt spid="15"/>
                                        </p:tgtEl>
                                        <p:attrNameLst>
                                          <p:attrName>ppt_h</p:attrName>
                                        </p:attrNameLst>
                                      </p:cBhvr>
                                      <p:tavLst>
                                        <p:tav tm="0">
                                          <p:val>
                                            <p:strVal val="#ppt_h"/>
                                          </p:val>
                                        </p:tav>
                                        <p:tav tm="100000">
                                          <p:val>
                                            <p:strVal val="#ppt_h"/>
                                          </p:val>
                                        </p:tav>
                                      </p:tavLst>
                                    </p:anim>
                                    <p:animEffect transition="in" filter="fade">
                                      <p:cBhvr>
                                        <p:cTn id="1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PE"/>
          </a:p>
        </p:txBody>
      </p:sp>
      <p:sp>
        <p:nvSpPr>
          <p:cNvPr id="3" name="Marcador de texto 2"/>
          <p:cNvSpPr>
            <a:spLocks noGrp="1"/>
          </p:cNvSpPr>
          <p:nvPr>
            <p:ph type="body" idx="1"/>
          </p:nvPr>
        </p:nvSpPr>
        <p:spPr/>
        <p:txBody>
          <a:bodyPr/>
          <a:lstStyle/>
          <a:p>
            <a:endParaRPr lang="es-PE"/>
          </a:p>
        </p:txBody>
      </p:sp>
    </p:spTree>
    <p:extLst>
      <p:ext uri="{BB962C8B-B14F-4D97-AF65-F5344CB8AC3E}">
        <p14:creationId xmlns:p14="http://schemas.microsoft.com/office/powerpoint/2010/main" val="5040726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257</TotalTime>
  <Words>374</Words>
  <Application>Microsoft Office PowerPoint</Application>
  <PresentationFormat>Panorámica</PresentationFormat>
  <Paragraphs>18</Paragraphs>
  <Slides>4</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vt:i4>
      </vt:variant>
    </vt:vector>
  </HeadingPairs>
  <TitlesOfParts>
    <vt:vector size="10" baseType="lpstr">
      <vt:lpstr>Arial</vt:lpstr>
      <vt:lpstr>Calibri</vt:lpstr>
      <vt:lpstr>Calibri Light</vt:lpstr>
      <vt:lpstr>Times New Roman</vt:lpstr>
      <vt:lpstr>Wingdings</vt:lpstr>
      <vt:lpstr>Tema de Office</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Ventura Abarca, Eduardo</dc:creator>
  <cp:lastModifiedBy>Pisani Cabrejo, Martha</cp:lastModifiedBy>
  <cp:revision>37</cp:revision>
  <dcterms:created xsi:type="dcterms:W3CDTF">2016-04-08T17:26:44Z</dcterms:created>
  <dcterms:modified xsi:type="dcterms:W3CDTF">2016-06-23T00:05:10Z</dcterms:modified>
</cp:coreProperties>
</file>